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</p:embeddedFontLst>
  <p:defaultTextStyle>
    <a:defPPr>
      <a:defRPr lang="ru-K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5:57:34.407"/>
    </inkml:context>
    <inkml:brush xml:id="br0">
      <inkml:brushProperty name="width" value="0.35" units="cm"/>
      <inkml:brushProperty name="height" value="0.35" units="cm"/>
      <inkml:brushProperty name="color" value="#5F5F5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43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253F-80ED-BDA4-7147-00645259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97E2A-366F-F282-4162-B8474F755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B6125-A2DD-C0EC-842B-CA11461B9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D5F4A-F86E-AC14-7E3E-525CCEE84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Умное сельское хозяйство: Повышение эффективности и устойчивости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6913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Современное сельское хозяйство стоит на пороге цифровой трансформации, которая позволяет повысить эффективность и устойчивость агропроизводства. В этой презентации мы рассмотрим ключевые направления внедрения умных технологий в аграрный сектор.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756440" y="6538793"/>
            <a:ext cx="31684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сделали</a:t>
            </a: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Байэл</a:t>
            </a: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 </a:t>
            </a:r>
            <a:r>
              <a:rPr lang="en-US" sz="2200" b="1" dirty="0" err="1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Суйуналиев</a:t>
            </a:r>
            <a:endParaRPr lang="en-US" sz="2200" b="1" dirty="0">
              <a:solidFill>
                <a:srgbClr val="C9C2C0"/>
              </a:solidFill>
              <a:latin typeface="Gelasio Bold" pitchFamily="34" charset="0"/>
              <a:ea typeface="Gelasio Bold" pitchFamily="34" charset="-122"/>
              <a:cs typeface="Gelasi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 err="1">
                <a:solidFill>
                  <a:srgbClr val="C9C2C0"/>
                </a:solidFill>
                <a:ea typeface="Gelasio Bold" pitchFamily="34" charset="-122"/>
              </a:rPr>
              <a:t>Эркинбеков</a:t>
            </a:r>
            <a:r>
              <a:rPr lang="ru-RU" sz="2200" b="1" dirty="0">
                <a:solidFill>
                  <a:srgbClr val="C9C2C0"/>
                </a:solidFill>
                <a:ea typeface="Gelasio Bold" pitchFamily="34" charset="-122"/>
              </a:rPr>
              <a:t> Айман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C9C2C0"/>
                </a:solidFill>
                <a:ea typeface="Gelasio Bold" pitchFamily="34" charset="-122"/>
              </a:rPr>
              <a:t>Махмудов Ислам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B9E6FF6-FC5A-E58A-CE97-6D7339131F7E}"/>
                  </a:ext>
                </a:extLst>
              </p14:cNvPr>
              <p14:cNvContentPartPr/>
              <p14:nvPr/>
            </p14:nvContentPartPr>
            <p14:xfrm>
              <a:off x="7816838" y="1293603"/>
              <a:ext cx="360" cy="3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B9E6FF6-FC5A-E58A-CE97-6D7339131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3838" y="12309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35813B0-B217-665B-E688-9B7DBD519C40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651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Цифровое Земледелие и Животноводство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Точное Земледелие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Использование данных со спутников, беспилотников и датчиков позволяет точно отслеживать состояние почвы, погодные условия и созревание урожая для оптимизации ресурсов и увеличения урожайности.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293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Умное Животноводство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Датчики слежения за здоровьем и поведением животных, системы автоматизированного кормления и выпаса помогают повысить продуктивность и благополучие стада.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151FE2-FEFF-DDD4-C6BF-7FAB0DA50EF8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81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351371"/>
            <a:ext cx="131685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Интернет Вещей для Управления Фермерскими Активами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4969788"/>
            <a:ext cx="522089" cy="522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925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Мониторинг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925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Сеть датчиков контролирует параметры окружающей среды, технику, животных и другие важные объекты в режиме реального времени.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820" y="4969788"/>
            <a:ext cx="522089" cy="522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4820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Автоматизация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4820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Облачные системы управления позволяют удаленно контролировать и автоматизировать различные процессы на ферме.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715" y="4969788"/>
            <a:ext cx="522089" cy="522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715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Данных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715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Интеллектуальная аналитика помогает принимать обоснованные решения по оптимизации ресурсов и повышению продуктивности.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FCC7C2-7B1B-E7A1-8EEB-3D9BC57FDC22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K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762238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Искусственный Интеллект для Анализа Данных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6494" y="2664262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408420" y="2744629"/>
            <a:ext cx="13823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3009" y="2664262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Прогнозирование Урожайности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3009" y="3462457"/>
            <a:ext cx="3018234" cy="24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ИИ-модели анализируют сочетание факторов, таких как погода, состояние почвы и предыдущие урожаи, для точного прогнозирования будущих урожаев.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556" y="2664262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10316766" y="2744629"/>
            <a:ext cx="17966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2072" y="2664262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Оптимизация Ресурсов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2072" y="3462457"/>
            <a:ext cx="3018234" cy="24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Системы машинного обучения помогают фермерам эффективно планировать использование воды, удобрений, пестицидов и другие ресурсы.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6494" y="6318171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388894" y="6398538"/>
            <a:ext cx="17740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3009" y="6318171"/>
            <a:ext cx="414766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Раннее Обнаружение Болезней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3009" y="6781562"/>
            <a:ext cx="694729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ИИ-алгоритмы обрабатывают данные с датчиков для своевременного выявления болезней растений и животных.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F9A3D7-3824-636B-CC58-5A1D50D51FA3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" y="0"/>
            <a:ext cx="14630400" cy="25105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3224927"/>
            <a:ext cx="132245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Робототехника и Автоматизация в Сельском Хозяйстве</a:t>
            </a:r>
            <a:endParaRPr lang="en-US" sz="39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02945" y="4881682"/>
            <a:ext cx="4207312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90%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551265" y="5795367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Экономия Времени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945" y="6229707"/>
            <a:ext cx="4207312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Роботы и автоматизированные системы могут выполнять трудоёмкие полевые работы, посев, уборку урожая и другие задачи на 90% быстрее, чем человек.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11485" y="4881682"/>
            <a:ext cx="4207312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6051352" y="5795367"/>
            <a:ext cx="252757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Снижение Издержек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11485" y="6229707"/>
            <a:ext cx="4207312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Применение роботизированных технологий позволяет сократить использование ресурсов, таких как удобрения и топливо, до 40%.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720024" y="4881682"/>
            <a:ext cx="4207312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10201394" y="5795367"/>
            <a:ext cx="324457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Повышение Безопасности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720024" y="6229707"/>
            <a:ext cx="4207312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Роботизация исключает необходимость участия человека в опасных сельскохозяйственных работах, повышая общую безопасность производства.</a:t>
            </a:r>
            <a:endParaRPr lang="en-US" sz="15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FDE30B6-28AC-4196-4ED3-03108AD35ECD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896" y="667107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Космические Технологии для Умного Сельского Хозяйства</a:t>
            </a:r>
            <a:endParaRPr lang="en-US" sz="38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972741" y="2192536"/>
            <a:ext cx="22860" cy="5369838"/>
          </a:xfrm>
          <a:prstGeom prst="roundRect">
            <a:avLst>
              <a:gd name="adj" fmla="val 129169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1182767" y="2624018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762714" y="2413992"/>
            <a:ext cx="442913" cy="44291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920710" y="2487811"/>
            <a:ext cx="12692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6806" y="2389346"/>
            <a:ext cx="319313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Спутниковый Мониторинг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6806" y="2814995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Данные со спутников и беспилотников помогают отслеживать состояние почвы, посевов и погодные условия в режиме реального времени.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2767" y="4584502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62714" y="4374475"/>
            <a:ext cx="442913" cy="44291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901660" y="4448294"/>
            <a:ext cx="16502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6806" y="4349829"/>
            <a:ext cx="279034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Управление Ресурсами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6806" y="4775478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Космическая информация используется для точного внесения удобрений, поливов, обработки от вредителей и болезней.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82767" y="6230183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762714" y="6020157"/>
            <a:ext cx="442913" cy="44291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902613" y="6093976"/>
            <a:ext cx="16299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6806" y="5995511"/>
            <a:ext cx="425934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Прогнозирование и Планирование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6806" y="6421160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Спутниковые данные в сочетании с ИИ позволяют точно прогнозировать урожайность и планировать сельскохозяйственные работы.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700" y="1290816"/>
            <a:ext cx="7171015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Возобновляемые Источники Энергии на Фермах</a:t>
            </a:r>
            <a:endParaRPr lang="en-US" sz="23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65" y="1897856"/>
            <a:ext cx="1137642" cy="8165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5360" y="2290405"/>
            <a:ext cx="6453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556522" y="2212300"/>
            <a:ext cx="1447086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Солнечная Энергия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4466511" y="2725579"/>
            <a:ext cx="9713595" cy="7620"/>
          </a:xfrm>
          <a:prstGeom prst="roundRect">
            <a:avLst>
              <a:gd name="adj" fmla="val 236388"/>
            </a:avLst>
          </a:prstGeom>
          <a:solidFill>
            <a:srgbClr val="504D4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84" y="2744391"/>
            <a:ext cx="2275284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25716" y="3032522"/>
            <a:ext cx="8382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125283" y="3058835"/>
            <a:ext cx="1331238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Ветровая Энергия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035272" y="3572113"/>
            <a:ext cx="9144833" cy="7620"/>
          </a:xfrm>
          <a:prstGeom prst="roundRect">
            <a:avLst>
              <a:gd name="adj" fmla="val 236388"/>
            </a:avLst>
          </a:prstGeom>
          <a:solidFill>
            <a:srgbClr val="504D4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223" y="3590925"/>
            <a:ext cx="3412927" cy="8165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26193" y="3879056"/>
            <a:ext cx="8286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5694164" y="3905369"/>
            <a:ext cx="135695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Биогаз из Отходов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604153" y="4418648"/>
            <a:ext cx="8575953" cy="7620"/>
          </a:xfrm>
          <a:prstGeom prst="roundRect">
            <a:avLst>
              <a:gd name="adj" fmla="val 236388"/>
            </a:avLst>
          </a:prstGeom>
          <a:solidFill>
            <a:srgbClr val="504D4C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342" y="4437459"/>
            <a:ext cx="4550569" cy="81653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25121" y="4725591"/>
            <a:ext cx="8477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6262926" y="4751903"/>
            <a:ext cx="1773079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Геотермальная Энергия</a:t>
            </a:r>
            <a:endParaRPr lang="en-US" sz="1150" dirty="0"/>
          </a:p>
        </p:txBody>
      </p:sp>
      <p:sp>
        <p:nvSpPr>
          <p:cNvPr id="18" name="Shape 12"/>
          <p:cNvSpPr/>
          <p:nvPr/>
        </p:nvSpPr>
        <p:spPr>
          <a:xfrm>
            <a:off x="6172914" y="5265182"/>
            <a:ext cx="8007191" cy="7620"/>
          </a:xfrm>
          <a:prstGeom prst="roundRect">
            <a:avLst>
              <a:gd name="adj" fmla="val 236388"/>
            </a:avLst>
          </a:prstGeom>
          <a:solidFill>
            <a:srgbClr val="504D4C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0" y="5283994"/>
            <a:ext cx="5688211" cy="81653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827978" y="5572125"/>
            <a:ext cx="7929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6831806" y="5598438"/>
            <a:ext cx="1508403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Гибридные Системы</a:t>
            </a:r>
            <a:endParaRPr lang="en-US" sz="1150" dirty="0"/>
          </a:p>
        </p:txBody>
      </p:sp>
      <p:sp>
        <p:nvSpPr>
          <p:cNvPr id="22" name="Shape 15"/>
          <p:cNvSpPr/>
          <p:nvPr/>
        </p:nvSpPr>
        <p:spPr>
          <a:xfrm>
            <a:off x="6741795" y="6111716"/>
            <a:ext cx="7438311" cy="7620"/>
          </a:xfrm>
          <a:prstGeom prst="roundRect">
            <a:avLst>
              <a:gd name="adj" fmla="val 236388"/>
            </a:avLst>
          </a:prstGeom>
          <a:solidFill>
            <a:srgbClr val="504D4C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00" y="6130528"/>
            <a:ext cx="6825853" cy="816531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3825002" y="6418659"/>
            <a:ext cx="8501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150" dirty="0"/>
          </a:p>
        </p:txBody>
      </p:sp>
      <p:sp>
        <p:nvSpPr>
          <p:cNvPr id="25" name="Text 17"/>
          <p:cNvSpPr/>
          <p:nvPr/>
        </p:nvSpPr>
        <p:spPr>
          <a:xfrm>
            <a:off x="7400568" y="6250543"/>
            <a:ext cx="6689527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Внедрение разнообразных возобновляемых источников энергии, таких как солнечные панели, ветрогенераторы и биогазовые установки, позволяет фермам стать самодостаточными в энергетическом отношении и снизить воздействие на окружающую среду.</a:t>
            </a:r>
            <a:endParaRPr lang="en-US" sz="9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602BD87-AC95-DB6E-8F14-E16339E2E74B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440" y="533876"/>
            <a:ext cx="12235934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Перспективы и Вызовы Умного Сельского Хозяйства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65440" y="1508165"/>
            <a:ext cx="1662351" cy="1399580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855464" y="2017871"/>
            <a:ext cx="10215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2517815" y="1698188"/>
            <a:ext cx="3211830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Повышение Прибыльности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517815" y="2109311"/>
            <a:ext cx="1125712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Умные технологии позволяют значительно сократить издержки, увеличить урожайность и рентабельность производства.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2422803" y="2898219"/>
            <a:ext cx="11447145" cy="11430"/>
          </a:xfrm>
          <a:prstGeom prst="roundRect">
            <a:avLst>
              <a:gd name="adj" fmla="val 249523"/>
            </a:avLst>
          </a:prstGeom>
          <a:solidFill>
            <a:srgbClr val="504D4C"/>
          </a:solidFill>
          <a:ln/>
        </p:spPr>
      </p:sp>
      <p:sp>
        <p:nvSpPr>
          <p:cNvPr id="8" name="Shape 6"/>
          <p:cNvSpPr/>
          <p:nvPr/>
        </p:nvSpPr>
        <p:spPr>
          <a:xfrm>
            <a:off x="665440" y="3002756"/>
            <a:ext cx="3324820" cy="1399580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9" name="Text 7"/>
          <p:cNvSpPr/>
          <p:nvPr/>
        </p:nvSpPr>
        <p:spPr>
          <a:xfrm>
            <a:off x="855464" y="3512463"/>
            <a:ext cx="132755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80284" y="3192780"/>
            <a:ext cx="547258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Снижение Воздействия на Окружающую Среду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4180284" y="3603903"/>
            <a:ext cx="959465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Точное применение ресурсов и использование возобновляемых источников энергии минимизируют негативное влияние сельского хозяйства.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085273" y="4392811"/>
            <a:ext cx="9784675" cy="11430"/>
          </a:xfrm>
          <a:prstGeom prst="roundRect">
            <a:avLst>
              <a:gd name="adj" fmla="val 249523"/>
            </a:avLst>
          </a:prstGeom>
          <a:solidFill>
            <a:srgbClr val="504D4C"/>
          </a:solidFill>
          <a:ln/>
        </p:spPr>
      </p:sp>
      <p:sp>
        <p:nvSpPr>
          <p:cNvPr id="13" name="Shape 11"/>
          <p:cNvSpPr/>
          <p:nvPr/>
        </p:nvSpPr>
        <p:spPr>
          <a:xfrm>
            <a:off x="665440" y="4497348"/>
            <a:ext cx="4987290" cy="1399580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855464" y="5007054"/>
            <a:ext cx="13120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842754" y="4687372"/>
            <a:ext cx="3869055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Повышение Качества Продукции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42754" y="5098494"/>
            <a:ext cx="793218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Мониторинг состояния культур и животных, а также контроль качества на всех этапах производства улучшают безопасность и качество сельхозпродукции</a:t>
            </a: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5747742" y="5887403"/>
            <a:ext cx="8122206" cy="11430"/>
          </a:xfrm>
          <a:prstGeom prst="roundRect">
            <a:avLst>
              <a:gd name="adj" fmla="val 249523"/>
            </a:avLst>
          </a:prstGeom>
          <a:solidFill>
            <a:srgbClr val="504D4C"/>
          </a:solidFill>
          <a:ln/>
        </p:spPr>
      </p:sp>
      <p:sp>
        <p:nvSpPr>
          <p:cNvPr id="18" name="Shape 16"/>
          <p:cNvSpPr/>
          <p:nvPr/>
        </p:nvSpPr>
        <p:spPr>
          <a:xfrm>
            <a:off x="665440" y="5991939"/>
            <a:ext cx="6649760" cy="170378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19" name="Text 17"/>
          <p:cNvSpPr/>
          <p:nvPr/>
        </p:nvSpPr>
        <p:spPr>
          <a:xfrm>
            <a:off x="855464" y="6653689"/>
            <a:ext cx="13430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05224" y="6181963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Вызовы Адаптации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05224" y="6593086"/>
            <a:ext cx="626971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Внедрение умных технологий требует значительных инвестиций, технологической грамотности фермеров и развитой инфраструктуры</a:t>
            </a: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4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F4F0E85-8C9B-A516-B4EE-A2EADAAB85BA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705-E18E-09CB-9C4E-390C56574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35B0E4B-5F92-4A51-4448-74F8715BB4F4}"/>
              </a:ext>
            </a:extLst>
          </p:cNvPr>
          <p:cNvSpPr/>
          <p:nvPr/>
        </p:nvSpPr>
        <p:spPr>
          <a:xfrm>
            <a:off x="2711800" y="3828182"/>
            <a:ext cx="14115390" cy="3718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7200" dirty="0">
                <a:solidFill>
                  <a:schemeClr val="bg1"/>
                </a:solidFill>
              </a:rPr>
              <a:t>Спасибо </a:t>
            </a:r>
            <a:r>
              <a:rPr lang="ru-RU" sz="7200">
                <a:solidFill>
                  <a:schemeClr val="bg1"/>
                </a:solidFill>
              </a:rPr>
              <a:t>за внимание 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80E17CD-51F7-AAEA-FC7E-08B61EBE2186}"/>
              </a:ext>
            </a:extLst>
          </p:cNvPr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A43FC2-3B1F-6B45-1931-D1A1187C15BC}"/>
              </a:ext>
            </a:extLst>
          </p:cNvPr>
          <p:cNvSpPr/>
          <p:nvPr/>
        </p:nvSpPr>
        <p:spPr>
          <a:xfrm>
            <a:off x="12727459" y="7302844"/>
            <a:ext cx="1804088" cy="790832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79070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511</Words>
  <Application>Microsoft Office PowerPoint</Application>
  <PresentationFormat>Произвольный</PresentationFormat>
  <Paragraphs>85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Gelasio</vt:lpstr>
      <vt:lpstr>Arial</vt:lpstr>
      <vt:lpstr>Gelasio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ayman erkinbecov</cp:lastModifiedBy>
  <cp:revision>4</cp:revision>
  <dcterms:created xsi:type="dcterms:W3CDTF">2024-11-19T05:45:54Z</dcterms:created>
  <dcterms:modified xsi:type="dcterms:W3CDTF">2024-11-21T08:59:11Z</dcterms:modified>
</cp:coreProperties>
</file>